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53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28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17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8775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81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59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37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0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7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43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5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7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1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7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4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05CBE72-F13F-45AF-A3E6-A601F7866A1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9FA8FDB-8D83-499C-93A7-33F921821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3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1919-AB88-4607-8775-61F52D203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957141" y="718244"/>
            <a:ext cx="9755187" cy="1540866"/>
          </a:xfrm>
        </p:spPr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7A5A8-C8B2-4647-8D2E-9CF6EF94A7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ENG . Mahmoud </a:t>
            </a:r>
            <a:r>
              <a:rPr lang="en-US" dirty="0" err="1">
                <a:solidFill>
                  <a:schemeClr val="tx1"/>
                </a:solidFill>
              </a:rPr>
              <a:t>ragab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96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48C4-024B-4A37-B035-26446126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Alpha 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3D4B74-8363-4D3E-A4D8-61B8B4C4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17" y="1603948"/>
            <a:ext cx="9353817" cy="37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4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AFD1-97DD-4FC5-ACD4-296BC46C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99" y="-68243"/>
            <a:ext cx="5864901" cy="893440"/>
          </a:xfrm>
        </p:spPr>
        <p:txBody>
          <a:bodyPr/>
          <a:lstStyle/>
          <a:p>
            <a:pPr algn="ctr"/>
            <a:r>
              <a:rPr lang="en-US" dirty="0"/>
              <a:t>Practical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F1A83A-23F4-4273-B2CA-7D5667A527B7}"/>
              </a:ext>
            </a:extLst>
          </p:cNvPr>
          <p:cNvSpPr/>
          <p:nvPr/>
        </p:nvSpPr>
        <p:spPr>
          <a:xfrm>
            <a:off x="685805" y="729190"/>
            <a:ext cx="2152357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space (X)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502B5-54F5-420A-958B-F2855A96078B}"/>
              </a:ext>
            </a:extLst>
          </p:cNvPr>
          <p:cNvSpPr/>
          <p:nvPr/>
        </p:nvSpPr>
        <p:spPr>
          <a:xfrm>
            <a:off x="685807" y="1265519"/>
            <a:ext cx="2152357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CD370-680A-4243-8219-C6FDF9D9BEFC}"/>
              </a:ext>
            </a:extLst>
          </p:cNvPr>
          <p:cNvSpPr/>
          <p:nvPr/>
        </p:nvSpPr>
        <p:spPr>
          <a:xfrm>
            <a:off x="685803" y="1800526"/>
            <a:ext cx="2152357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95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C496E-55FB-4D08-90D2-8D747BFB9E5D}"/>
              </a:ext>
            </a:extLst>
          </p:cNvPr>
          <p:cNvSpPr/>
          <p:nvPr/>
        </p:nvSpPr>
        <p:spPr>
          <a:xfrm>
            <a:off x="685803" y="2343786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6ECF58-7641-4734-9829-16F3E33666D1}"/>
              </a:ext>
            </a:extLst>
          </p:cNvPr>
          <p:cNvSpPr/>
          <p:nvPr/>
        </p:nvSpPr>
        <p:spPr>
          <a:xfrm>
            <a:off x="685803" y="2889815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0286B4-AE25-430D-8CD4-91A63B49654B}"/>
              </a:ext>
            </a:extLst>
          </p:cNvPr>
          <p:cNvSpPr/>
          <p:nvPr/>
        </p:nvSpPr>
        <p:spPr>
          <a:xfrm>
            <a:off x="685803" y="3430899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C68C57-D576-44C6-9785-9CB1F0FC01C9}"/>
              </a:ext>
            </a:extLst>
          </p:cNvPr>
          <p:cNvSpPr/>
          <p:nvPr/>
        </p:nvSpPr>
        <p:spPr>
          <a:xfrm>
            <a:off x="685803" y="3971983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96052A-1A98-40FF-AE3A-DDFC412F10EA}"/>
              </a:ext>
            </a:extLst>
          </p:cNvPr>
          <p:cNvSpPr/>
          <p:nvPr/>
        </p:nvSpPr>
        <p:spPr>
          <a:xfrm>
            <a:off x="2838161" y="729188"/>
            <a:ext cx="2152357" cy="53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Price (Y)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7CDADA-C140-48F9-8AB2-422B2FB159DB}"/>
              </a:ext>
            </a:extLst>
          </p:cNvPr>
          <p:cNvSpPr/>
          <p:nvPr/>
        </p:nvSpPr>
        <p:spPr>
          <a:xfrm>
            <a:off x="2838163" y="1265519"/>
            <a:ext cx="2152357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135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0DF7F4-BB41-44AA-8A6B-2C923B84A544}"/>
              </a:ext>
            </a:extLst>
          </p:cNvPr>
          <p:cNvSpPr/>
          <p:nvPr/>
        </p:nvSpPr>
        <p:spPr>
          <a:xfrm>
            <a:off x="2838159" y="1814647"/>
            <a:ext cx="2152357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130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F27B37-F50A-4B84-824A-392246B42ECD}"/>
              </a:ext>
            </a:extLst>
          </p:cNvPr>
          <p:cNvSpPr/>
          <p:nvPr/>
        </p:nvSpPr>
        <p:spPr>
          <a:xfrm>
            <a:off x="2838159" y="2363289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F9826D-F03A-40E2-8E22-2B73FA5B9DAB}"/>
              </a:ext>
            </a:extLst>
          </p:cNvPr>
          <p:cNvSpPr/>
          <p:nvPr/>
        </p:nvSpPr>
        <p:spPr>
          <a:xfrm>
            <a:off x="2838160" y="2902386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966CE8-C9A1-414F-AD12-AE1392762828}"/>
              </a:ext>
            </a:extLst>
          </p:cNvPr>
          <p:cNvSpPr/>
          <p:nvPr/>
        </p:nvSpPr>
        <p:spPr>
          <a:xfrm>
            <a:off x="2838160" y="3430899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4ABD3A-A3AC-4D44-8369-9F1B0B770BF9}"/>
              </a:ext>
            </a:extLst>
          </p:cNvPr>
          <p:cNvSpPr/>
          <p:nvPr/>
        </p:nvSpPr>
        <p:spPr>
          <a:xfrm>
            <a:off x="685803" y="4513067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5F1C7-70CB-47E3-8B3A-253728BC2FD5}"/>
              </a:ext>
            </a:extLst>
          </p:cNvPr>
          <p:cNvSpPr/>
          <p:nvPr/>
        </p:nvSpPr>
        <p:spPr>
          <a:xfrm>
            <a:off x="685803" y="5054151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E944A-9AB2-4C2F-85B1-E80BF18D724F}"/>
              </a:ext>
            </a:extLst>
          </p:cNvPr>
          <p:cNvSpPr/>
          <p:nvPr/>
        </p:nvSpPr>
        <p:spPr>
          <a:xfrm>
            <a:off x="2838159" y="3971983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42E8A9-4898-4496-B244-504A92F3A0EF}"/>
              </a:ext>
            </a:extLst>
          </p:cNvPr>
          <p:cNvSpPr/>
          <p:nvPr/>
        </p:nvSpPr>
        <p:spPr>
          <a:xfrm>
            <a:off x="2838159" y="4525638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BF4003-1613-4057-B1D3-E6D1ED5CBB5F}"/>
              </a:ext>
            </a:extLst>
          </p:cNvPr>
          <p:cNvSpPr/>
          <p:nvPr/>
        </p:nvSpPr>
        <p:spPr>
          <a:xfrm>
            <a:off x="2838159" y="5054151"/>
            <a:ext cx="2152357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368934-7ED7-440B-8AE1-A7E6C587AA9A}"/>
              </a:ext>
            </a:extLst>
          </p:cNvPr>
          <p:cNvSpPr txBox="1"/>
          <p:nvPr/>
        </p:nvSpPr>
        <p:spPr>
          <a:xfrm>
            <a:off x="6325849" y="729188"/>
            <a:ext cx="4871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that:</a:t>
            </a:r>
          </a:p>
          <a:p>
            <a:r>
              <a:rPr lang="el-GR" sz="3600" b="1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l-GR" sz="3600" b="1" baseline="-2500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en-US" sz="3600" b="1" baseline="-25000" dirty="0">
                <a:solidFill>
                  <a:srgbClr val="191919"/>
                </a:solidFill>
                <a:latin typeface="Arial" panose="020B0604020202020204" pitchFamily="34" charset="0"/>
              </a:rPr>
              <a:t> </a:t>
            </a:r>
            <a:r>
              <a:rPr lang="en-US" sz="5400" b="1" baseline="-25000" dirty="0">
                <a:solidFill>
                  <a:srgbClr val="191919"/>
                </a:solidFill>
                <a:latin typeface="Arial" panose="020B0604020202020204" pitchFamily="34" charset="0"/>
              </a:rPr>
              <a:t>= 1        ,      </a:t>
            </a:r>
            <a:r>
              <a:rPr lang="el-GR" sz="3600" b="1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sz="3600" b="1" baseline="-2500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sz="3600" b="1" baseline="-25000" dirty="0">
                <a:solidFill>
                  <a:srgbClr val="191919"/>
                </a:solidFill>
                <a:latin typeface="Arial" panose="020B0604020202020204" pitchFamily="34" charset="0"/>
              </a:rPr>
              <a:t> =</a:t>
            </a:r>
            <a:r>
              <a:rPr lang="en-US" sz="4800" b="1" baseline="-25000" dirty="0">
                <a:solidFill>
                  <a:srgbClr val="191919"/>
                </a:solidFill>
                <a:latin typeface="Arial" panose="020B0604020202020204" pitchFamily="34" charset="0"/>
              </a:rPr>
              <a:t> </a:t>
            </a:r>
            <a:r>
              <a:rPr lang="en-US" sz="5400" b="1" baseline="-25000" dirty="0">
                <a:solidFill>
                  <a:srgbClr val="191919"/>
                </a:solidFill>
                <a:latin typeface="Arial" panose="020B0604020202020204" pitchFamily="34" charset="0"/>
              </a:rPr>
              <a:t>3</a:t>
            </a:r>
          </a:p>
          <a:p>
            <a:endParaRPr lang="en-US" sz="5400" dirty="0"/>
          </a:p>
          <a:p>
            <a:pPr algn="ctr"/>
            <a:r>
              <a:rPr lang="en-US" sz="3600" dirty="0"/>
              <a:t>H(x) = 1 + 3x</a:t>
            </a:r>
          </a:p>
        </p:txBody>
      </p:sp>
    </p:spTree>
    <p:extLst>
      <p:ext uri="{BB962C8B-B14F-4D97-AF65-F5344CB8AC3E}">
        <p14:creationId xmlns:p14="http://schemas.microsoft.com/office/powerpoint/2010/main" val="208508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C65FA6-FCA5-4DA8-9D7F-2E5AEA2BE04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51249" y="26525"/>
            <a:ext cx="6307966" cy="81904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7CAC9D-C7E4-4DDF-BA36-BF8F23B154EB}"/>
              </a:ext>
            </a:extLst>
          </p:cNvPr>
          <p:cNvSpPr/>
          <p:nvPr/>
        </p:nvSpPr>
        <p:spPr>
          <a:xfrm>
            <a:off x="3" y="729190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5402CC-832E-43C0-BD68-23A9F8030507}"/>
              </a:ext>
            </a:extLst>
          </p:cNvPr>
          <p:cNvSpPr/>
          <p:nvPr/>
        </p:nvSpPr>
        <p:spPr>
          <a:xfrm>
            <a:off x="5" y="1265519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6D6164-DBCA-4E1A-89B1-AAC4B7E05015}"/>
              </a:ext>
            </a:extLst>
          </p:cNvPr>
          <p:cNvSpPr/>
          <p:nvPr/>
        </p:nvSpPr>
        <p:spPr>
          <a:xfrm>
            <a:off x="1" y="1800526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95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938547-4D4C-43CA-9B37-C3A9AD9F77B4}"/>
              </a:ext>
            </a:extLst>
          </p:cNvPr>
          <p:cNvSpPr/>
          <p:nvPr/>
        </p:nvSpPr>
        <p:spPr>
          <a:xfrm>
            <a:off x="1" y="2343786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3779CB-55EB-4A73-8F65-4EA337D11A6D}"/>
              </a:ext>
            </a:extLst>
          </p:cNvPr>
          <p:cNvSpPr/>
          <p:nvPr/>
        </p:nvSpPr>
        <p:spPr>
          <a:xfrm>
            <a:off x="1" y="2889815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B2F11B-3591-40F1-B7CC-0F9AD78A9A1A}"/>
              </a:ext>
            </a:extLst>
          </p:cNvPr>
          <p:cNvSpPr/>
          <p:nvPr/>
        </p:nvSpPr>
        <p:spPr>
          <a:xfrm>
            <a:off x="1" y="3430899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128052-89CA-4AA2-BCAE-2F44F8BC6F93}"/>
              </a:ext>
            </a:extLst>
          </p:cNvPr>
          <p:cNvSpPr/>
          <p:nvPr/>
        </p:nvSpPr>
        <p:spPr>
          <a:xfrm>
            <a:off x="1" y="3971983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FBEDC-D835-4538-B1D0-9237BEFC092B}"/>
              </a:ext>
            </a:extLst>
          </p:cNvPr>
          <p:cNvSpPr/>
          <p:nvPr/>
        </p:nvSpPr>
        <p:spPr>
          <a:xfrm>
            <a:off x="1337819" y="729188"/>
            <a:ext cx="1337818" cy="53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2DAF9F-770A-4074-AE8E-903081A4E289}"/>
              </a:ext>
            </a:extLst>
          </p:cNvPr>
          <p:cNvSpPr/>
          <p:nvPr/>
        </p:nvSpPr>
        <p:spPr>
          <a:xfrm>
            <a:off x="1337821" y="1265519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62E6C-5E91-4EE9-8AA7-61EA1D5E3E1F}"/>
              </a:ext>
            </a:extLst>
          </p:cNvPr>
          <p:cNvSpPr/>
          <p:nvPr/>
        </p:nvSpPr>
        <p:spPr>
          <a:xfrm>
            <a:off x="1337817" y="1814647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285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72904-AB3B-48B1-9E1C-562D6B7812E5}"/>
              </a:ext>
            </a:extLst>
          </p:cNvPr>
          <p:cNvSpPr/>
          <p:nvPr/>
        </p:nvSpPr>
        <p:spPr>
          <a:xfrm>
            <a:off x="1337817" y="2363289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5831A-B62D-448C-9496-67761DF38E85}"/>
              </a:ext>
            </a:extLst>
          </p:cNvPr>
          <p:cNvSpPr/>
          <p:nvPr/>
        </p:nvSpPr>
        <p:spPr>
          <a:xfrm>
            <a:off x="1337818" y="2902386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4DCBA6-10CC-4B60-BFF9-AB335C5CBF12}"/>
              </a:ext>
            </a:extLst>
          </p:cNvPr>
          <p:cNvSpPr/>
          <p:nvPr/>
        </p:nvSpPr>
        <p:spPr>
          <a:xfrm>
            <a:off x="1337818" y="3430899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4306B-1DEF-4BE0-93A4-97808E8F02FE}"/>
              </a:ext>
            </a:extLst>
          </p:cNvPr>
          <p:cNvSpPr/>
          <p:nvPr/>
        </p:nvSpPr>
        <p:spPr>
          <a:xfrm>
            <a:off x="1" y="4513067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DE7CE8-7C27-4CDD-A5B4-F3CE8EBBA095}"/>
              </a:ext>
            </a:extLst>
          </p:cNvPr>
          <p:cNvSpPr/>
          <p:nvPr/>
        </p:nvSpPr>
        <p:spPr>
          <a:xfrm>
            <a:off x="1" y="5054151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B9CD99-91C0-4030-8EE7-FE722BBBF26E}"/>
              </a:ext>
            </a:extLst>
          </p:cNvPr>
          <p:cNvSpPr/>
          <p:nvPr/>
        </p:nvSpPr>
        <p:spPr>
          <a:xfrm>
            <a:off x="1337817" y="3971983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9EEA08-C2AD-458A-83CF-1AAC219C8EF8}"/>
              </a:ext>
            </a:extLst>
          </p:cNvPr>
          <p:cNvSpPr/>
          <p:nvPr/>
        </p:nvSpPr>
        <p:spPr>
          <a:xfrm>
            <a:off x="1337817" y="4525638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9FF398-F290-47E3-AC41-CA759AF06B60}"/>
              </a:ext>
            </a:extLst>
          </p:cNvPr>
          <p:cNvSpPr/>
          <p:nvPr/>
        </p:nvSpPr>
        <p:spPr>
          <a:xfrm>
            <a:off x="1337817" y="5054151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E14E2-EE9E-441D-A3AD-F6312AB01A87}"/>
              </a:ext>
            </a:extLst>
          </p:cNvPr>
          <p:cNvSpPr/>
          <p:nvPr/>
        </p:nvSpPr>
        <p:spPr>
          <a:xfrm>
            <a:off x="2675633" y="729190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H(x)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387B25-1B36-4E68-8E56-0CB3D1B24E20}"/>
              </a:ext>
            </a:extLst>
          </p:cNvPr>
          <p:cNvSpPr/>
          <p:nvPr/>
        </p:nvSpPr>
        <p:spPr>
          <a:xfrm>
            <a:off x="2675635" y="1265519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301</a:t>
            </a: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674C5B-6870-4303-B25E-3418703E95C7}"/>
              </a:ext>
            </a:extLst>
          </p:cNvPr>
          <p:cNvSpPr/>
          <p:nvPr/>
        </p:nvSpPr>
        <p:spPr>
          <a:xfrm>
            <a:off x="2675631" y="1800526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286</a:t>
            </a: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390EB1-CCCF-464A-A564-3A4054BAA163}"/>
              </a:ext>
            </a:extLst>
          </p:cNvPr>
          <p:cNvSpPr/>
          <p:nvPr/>
        </p:nvSpPr>
        <p:spPr>
          <a:xfrm>
            <a:off x="2675631" y="2343786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5B78B7-58E5-492B-A4DA-D4068BB2C3B4}"/>
              </a:ext>
            </a:extLst>
          </p:cNvPr>
          <p:cNvSpPr/>
          <p:nvPr/>
        </p:nvSpPr>
        <p:spPr>
          <a:xfrm>
            <a:off x="2675631" y="2889815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ABEEED-0040-4FF8-BEA9-C550A062400D}"/>
              </a:ext>
            </a:extLst>
          </p:cNvPr>
          <p:cNvSpPr/>
          <p:nvPr/>
        </p:nvSpPr>
        <p:spPr>
          <a:xfrm>
            <a:off x="2675631" y="3430899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A790C3-B788-4A57-95AD-54277F146A14}"/>
              </a:ext>
            </a:extLst>
          </p:cNvPr>
          <p:cNvSpPr/>
          <p:nvPr/>
        </p:nvSpPr>
        <p:spPr>
          <a:xfrm>
            <a:off x="2675631" y="3971983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FBCA6A-83B0-4157-AF70-6CE4BF8C4338}"/>
              </a:ext>
            </a:extLst>
          </p:cNvPr>
          <p:cNvSpPr/>
          <p:nvPr/>
        </p:nvSpPr>
        <p:spPr>
          <a:xfrm>
            <a:off x="4013437" y="729188"/>
            <a:ext cx="1337818" cy="53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H(x)-Y</a:t>
            </a:r>
            <a:endParaRPr lang="en-US" sz="2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D2E25F-BCFA-4295-BA50-D18296061E54}"/>
              </a:ext>
            </a:extLst>
          </p:cNvPr>
          <p:cNvSpPr/>
          <p:nvPr/>
        </p:nvSpPr>
        <p:spPr>
          <a:xfrm>
            <a:off x="4013439" y="1265519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2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F176BB-5875-46D7-BE51-2981BED5C749}"/>
              </a:ext>
            </a:extLst>
          </p:cNvPr>
          <p:cNvSpPr/>
          <p:nvPr/>
        </p:nvSpPr>
        <p:spPr>
          <a:xfrm>
            <a:off x="4013435" y="1814647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2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955FDB-A770-46A7-9AE3-D4646863235A}"/>
              </a:ext>
            </a:extLst>
          </p:cNvPr>
          <p:cNvSpPr/>
          <p:nvPr/>
        </p:nvSpPr>
        <p:spPr>
          <a:xfrm>
            <a:off x="4013435" y="2363289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D088FA-9277-4E70-8D19-34BF38716B20}"/>
              </a:ext>
            </a:extLst>
          </p:cNvPr>
          <p:cNvSpPr/>
          <p:nvPr/>
        </p:nvSpPr>
        <p:spPr>
          <a:xfrm>
            <a:off x="4013436" y="2902386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F919BB-01A9-47B9-BB4F-406F864BBA8F}"/>
              </a:ext>
            </a:extLst>
          </p:cNvPr>
          <p:cNvSpPr/>
          <p:nvPr/>
        </p:nvSpPr>
        <p:spPr>
          <a:xfrm>
            <a:off x="4013436" y="3430899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9ECDC4-E9D0-477A-8291-9E8E019AF435}"/>
              </a:ext>
            </a:extLst>
          </p:cNvPr>
          <p:cNvSpPr/>
          <p:nvPr/>
        </p:nvSpPr>
        <p:spPr>
          <a:xfrm>
            <a:off x="2675631" y="4513067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B43541-FD38-410D-96FF-329A87122658}"/>
              </a:ext>
            </a:extLst>
          </p:cNvPr>
          <p:cNvSpPr/>
          <p:nvPr/>
        </p:nvSpPr>
        <p:spPr>
          <a:xfrm>
            <a:off x="2675631" y="5054151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48A0EC-DFB9-448F-A910-2CBE57515AC2}"/>
              </a:ext>
            </a:extLst>
          </p:cNvPr>
          <p:cNvSpPr/>
          <p:nvPr/>
        </p:nvSpPr>
        <p:spPr>
          <a:xfrm>
            <a:off x="4013435" y="3971983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41793E-4BB8-4344-BEFC-30856AE4258E}"/>
              </a:ext>
            </a:extLst>
          </p:cNvPr>
          <p:cNvSpPr/>
          <p:nvPr/>
        </p:nvSpPr>
        <p:spPr>
          <a:xfrm>
            <a:off x="4013435" y="4525638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C368D5-1671-4BB1-A5C4-3FA23C29995A}"/>
              </a:ext>
            </a:extLst>
          </p:cNvPr>
          <p:cNvSpPr/>
          <p:nvPr/>
        </p:nvSpPr>
        <p:spPr>
          <a:xfrm>
            <a:off x="4013435" y="5054151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925290-9C79-4EED-9257-32FE8681C483}"/>
              </a:ext>
            </a:extLst>
          </p:cNvPr>
          <p:cNvSpPr txBox="1"/>
          <p:nvPr/>
        </p:nvSpPr>
        <p:spPr>
          <a:xfrm>
            <a:off x="7723375" y="880376"/>
            <a:ext cx="163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Solution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A803B77-1A64-459A-B4C1-40160C1E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249" y="1539658"/>
            <a:ext cx="6157260" cy="40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3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28FC7-19DD-4C81-8555-BAC25FD5FF87}"/>
              </a:ext>
            </a:extLst>
          </p:cNvPr>
          <p:cNvSpPr/>
          <p:nvPr/>
        </p:nvSpPr>
        <p:spPr>
          <a:xfrm>
            <a:off x="3" y="729190"/>
            <a:ext cx="1038250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4F2B1C-DF4B-48C2-BF2E-04EAEAED61EE}"/>
              </a:ext>
            </a:extLst>
          </p:cNvPr>
          <p:cNvSpPr/>
          <p:nvPr/>
        </p:nvSpPr>
        <p:spPr>
          <a:xfrm>
            <a:off x="5" y="1265519"/>
            <a:ext cx="1038250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90DA2F-DE84-426E-A270-3FA1417C70AD}"/>
              </a:ext>
            </a:extLst>
          </p:cNvPr>
          <p:cNvSpPr/>
          <p:nvPr/>
        </p:nvSpPr>
        <p:spPr>
          <a:xfrm>
            <a:off x="1" y="1800526"/>
            <a:ext cx="1038250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95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5236A-D112-4899-84F6-0C79E80F90A0}"/>
              </a:ext>
            </a:extLst>
          </p:cNvPr>
          <p:cNvSpPr/>
          <p:nvPr/>
        </p:nvSpPr>
        <p:spPr>
          <a:xfrm>
            <a:off x="1" y="2343786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7EE629-785E-4B6C-91D7-33FA2B0C59F1}"/>
              </a:ext>
            </a:extLst>
          </p:cNvPr>
          <p:cNvSpPr/>
          <p:nvPr/>
        </p:nvSpPr>
        <p:spPr>
          <a:xfrm>
            <a:off x="1" y="2889815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1A80-C146-434A-8802-B1BBCF542074}"/>
              </a:ext>
            </a:extLst>
          </p:cNvPr>
          <p:cNvSpPr/>
          <p:nvPr/>
        </p:nvSpPr>
        <p:spPr>
          <a:xfrm>
            <a:off x="1" y="3430899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C103D4-111E-4E85-BF8F-26004CD84999}"/>
              </a:ext>
            </a:extLst>
          </p:cNvPr>
          <p:cNvSpPr/>
          <p:nvPr/>
        </p:nvSpPr>
        <p:spPr>
          <a:xfrm>
            <a:off x="1" y="3971983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D2239B-A539-4C10-957D-744107ADC9D4}"/>
              </a:ext>
            </a:extLst>
          </p:cNvPr>
          <p:cNvSpPr/>
          <p:nvPr/>
        </p:nvSpPr>
        <p:spPr>
          <a:xfrm>
            <a:off x="1038251" y="728962"/>
            <a:ext cx="1038250" cy="53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64073E-E581-4ED3-B5ED-31E7746AC4C7}"/>
              </a:ext>
            </a:extLst>
          </p:cNvPr>
          <p:cNvSpPr/>
          <p:nvPr/>
        </p:nvSpPr>
        <p:spPr>
          <a:xfrm>
            <a:off x="1038255" y="1265519"/>
            <a:ext cx="1038250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278D6E-D360-4AE2-93E2-6751EC11D324}"/>
              </a:ext>
            </a:extLst>
          </p:cNvPr>
          <p:cNvSpPr/>
          <p:nvPr/>
        </p:nvSpPr>
        <p:spPr>
          <a:xfrm>
            <a:off x="1038251" y="1814647"/>
            <a:ext cx="1038250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285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820009-A8EA-47A7-9AEC-88D4E34E3448}"/>
              </a:ext>
            </a:extLst>
          </p:cNvPr>
          <p:cNvSpPr/>
          <p:nvPr/>
        </p:nvSpPr>
        <p:spPr>
          <a:xfrm>
            <a:off x="1038251" y="2363289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49678-4F26-4248-A760-B5B70C0B69C2}"/>
              </a:ext>
            </a:extLst>
          </p:cNvPr>
          <p:cNvSpPr/>
          <p:nvPr/>
        </p:nvSpPr>
        <p:spPr>
          <a:xfrm>
            <a:off x="1038252" y="2902386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369A8D-C357-4021-B1C8-E493A065C5DC}"/>
              </a:ext>
            </a:extLst>
          </p:cNvPr>
          <p:cNvSpPr/>
          <p:nvPr/>
        </p:nvSpPr>
        <p:spPr>
          <a:xfrm>
            <a:off x="1038252" y="3430899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76D3-A58A-4F59-98DB-4D9E4CCE8832}"/>
              </a:ext>
            </a:extLst>
          </p:cNvPr>
          <p:cNvSpPr/>
          <p:nvPr/>
        </p:nvSpPr>
        <p:spPr>
          <a:xfrm>
            <a:off x="1" y="4513067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81A157-6998-437E-BA33-A97496C2098F}"/>
              </a:ext>
            </a:extLst>
          </p:cNvPr>
          <p:cNvSpPr/>
          <p:nvPr/>
        </p:nvSpPr>
        <p:spPr>
          <a:xfrm>
            <a:off x="1" y="5054151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B0FA9B-A815-4649-BF61-169A6A7B117A}"/>
              </a:ext>
            </a:extLst>
          </p:cNvPr>
          <p:cNvSpPr/>
          <p:nvPr/>
        </p:nvSpPr>
        <p:spPr>
          <a:xfrm>
            <a:off x="1038249" y="3982405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ED1C2-DFDB-407B-9878-E84001836F59}"/>
              </a:ext>
            </a:extLst>
          </p:cNvPr>
          <p:cNvSpPr/>
          <p:nvPr/>
        </p:nvSpPr>
        <p:spPr>
          <a:xfrm>
            <a:off x="1038251" y="4525638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B992AA-44BC-4F61-B434-E9005401EA94}"/>
              </a:ext>
            </a:extLst>
          </p:cNvPr>
          <p:cNvSpPr/>
          <p:nvPr/>
        </p:nvSpPr>
        <p:spPr>
          <a:xfrm>
            <a:off x="1038251" y="5054151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9ECEDB-3A58-44ED-8F13-08670DFC4C11}"/>
              </a:ext>
            </a:extLst>
          </p:cNvPr>
          <p:cNvSpPr/>
          <p:nvPr/>
        </p:nvSpPr>
        <p:spPr>
          <a:xfrm>
            <a:off x="2084728" y="729190"/>
            <a:ext cx="1038250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H(x)</a:t>
            </a: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E607FA-EB76-418F-84DF-9CBB7766C893}"/>
              </a:ext>
            </a:extLst>
          </p:cNvPr>
          <p:cNvSpPr/>
          <p:nvPr/>
        </p:nvSpPr>
        <p:spPr>
          <a:xfrm>
            <a:off x="2084730" y="1265519"/>
            <a:ext cx="1038250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301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B3C438-B1D9-4FC9-BEC8-B3AE622AED79}"/>
              </a:ext>
            </a:extLst>
          </p:cNvPr>
          <p:cNvSpPr/>
          <p:nvPr/>
        </p:nvSpPr>
        <p:spPr>
          <a:xfrm>
            <a:off x="2084726" y="1800526"/>
            <a:ext cx="1038250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286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0C73E4-6FDA-431E-9611-495A25C39E6F}"/>
              </a:ext>
            </a:extLst>
          </p:cNvPr>
          <p:cNvSpPr/>
          <p:nvPr/>
        </p:nvSpPr>
        <p:spPr>
          <a:xfrm>
            <a:off x="2084726" y="2343786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5BD8EF-25FA-43F7-975B-FC1FFF421CBB}"/>
              </a:ext>
            </a:extLst>
          </p:cNvPr>
          <p:cNvSpPr/>
          <p:nvPr/>
        </p:nvSpPr>
        <p:spPr>
          <a:xfrm>
            <a:off x="2084726" y="2889815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62C870-948E-40F1-8D63-5657AE269226}"/>
              </a:ext>
            </a:extLst>
          </p:cNvPr>
          <p:cNvSpPr/>
          <p:nvPr/>
        </p:nvSpPr>
        <p:spPr>
          <a:xfrm>
            <a:off x="2084726" y="3430899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D6D1EB-2803-41A3-8BF9-F1200F65A068}"/>
              </a:ext>
            </a:extLst>
          </p:cNvPr>
          <p:cNvSpPr/>
          <p:nvPr/>
        </p:nvSpPr>
        <p:spPr>
          <a:xfrm>
            <a:off x="2084726" y="3971983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A5DA6-2FA7-4257-B5A3-055B2092ABE8}"/>
              </a:ext>
            </a:extLst>
          </p:cNvPr>
          <p:cNvSpPr/>
          <p:nvPr/>
        </p:nvSpPr>
        <p:spPr>
          <a:xfrm>
            <a:off x="3131199" y="729188"/>
            <a:ext cx="1038250" cy="53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H(x)-Y</a:t>
            </a:r>
            <a:endParaRPr lang="en-US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7724A3-9121-4224-A8B0-A03DEC5A4A78}"/>
              </a:ext>
            </a:extLst>
          </p:cNvPr>
          <p:cNvSpPr/>
          <p:nvPr/>
        </p:nvSpPr>
        <p:spPr>
          <a:xfrm>
            <a:off x="3131201" y="1265519"/>
            <a:ext cx="1038250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F6F03C-7ECC-4C99-B149-DA8B03059A89}"/>
              </a:ext>
            </a:extLst>
          </p:cNvPr>
          <p:cNvSpPr/>
          <p:nvPr/>
        </p:nvSpPr>
        <p:spPr>
          <a:xfrm>
            <a:off x="3131197" y="1814647"/>
            <a:ext cx="1038250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2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FF7D86-7CF5-45B6-9F44-8C55AA9EF3A4}"/>
              </a:ext>
            </a:extLst>
          </p:cNvPr>
          <p:cNvSpPr/>
          <p:nvPr/>
        </p:nvSpPr>
        <p:spPr>
          <a:xfrm>
            <a:off x="3131197" y="2363289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B7EA04-B0FF-4903-B80C-0E633843C65B}"/>
              </a:ext>
            </a:extLst>
          </p:cNvPr>
          <p:cNvSpPr/>
          <p:nvPr/>
        </p:nvSpPr>
        <p:spPr>
          <a:xfrm>
            <a:off x="3131198" y="2902386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466171-023E-463F-8AB0-3F97DA7CC38F}"/>
              </a:ext>
            </a:extLst>
          </p:cNvPr>
          <p:cNvSpPr/>
          <p:nvPr/>
        </p:nvSpPr>
        <p:spPr>
          <a:xfrm>
            <a:off x="3131198" y="3430899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235208-F578-4388-81B8-BDB97F0E1821}"/>
              </a:ext>
            </a:extLst>
          </p:cNvPr>
          <p:cNvSpPr/>
          <p:nvPr/>
        </p:nvSpPr>
        <p:spPr>
          <a:xfrm>
            <a:off x="2084726" y="4513067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07E2C8-168A-41C1-9A46-4AAC5B36E665}"/>
              </a:ext>
            </a:extLst>
          </p:cNvPr>
          <p:cNvSpPr/>
          <p:nvPr/>
        </p:nvSpPr>
        <p:spPr>
          <a:xfrm>
            <a:off x="2084726" y="5054151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B8F9D6-8101-4E74-9BC6-EBDD8BAE1E74}"/>
              </a:ext>
            </a:extLst>
          </p:cNvPr>
          <p:cNvSpPr/>
          <p:nvPr/>
        </p:nvSpPr>
        <p:spPr>
          <a:xfrm>
            <a:off x="3131197" y="3982404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FE9948-54D1-4871-B2E0-27919D25626B}"/>
              </a:ext>
            </a:extLst>
          </p:cNvPr>
          <p:cNvSpPr/>
          <p:nvPr/>
        </p:nvSpPr>
        <p:spPr>
          <a:xfrm>
            <a:off x="3131197" y="4525638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9D1C3F-7696-4531-8B96-80BB1F306A72}"/>
              </a:ext>
            </a:extLst>
          </p:cNvPr>
          <p:cNvSpPr/>
          <p:nvPr/>
        </p:nvSpPr>
        <p:spPr>
          <a:xfrm>
            <a:off x="3131197" y="5054151"/>
            <a:ext cx="1038250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428321-8168-4EAA-A05C-17250919C289}"/>
              </a:ext>
            </a:extLst>
          </p:cNvPr>
          <p:cNvSpPr/>
          <p:nvPr/>
        </p:nvSpPr>
        <p:spPr>
          <a:xfrm>
            <a:off x="4169447" y="729188"/>
            <a:ext cx="1337818" cy="53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(H(X)-Y)X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50A1C0-E985-4097-94AE-53C7155410DC}"/>
              </a:ext>
            </a:extLst>
          </p:cNvPr>
          <p:cNvSpPr/>
          <p:nvPr/>
        </p:nvSpPr>
        <p:spPr>
          <a:xfrm>
            <a:off x="4169449" y="1265519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  <a:endParaRPr lang="en-US" sz="28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B27603-C88D-4897-B005-AA32528F47D9}"/>
              </a:ext>
            </a:extLst>
          </p:cNvPr>
          <p:cNvSpPr/>
          <p:nvPr/>
        </p:nvSpPr>
        <p:spPr>
          <a:xfrm>
            <a:off x="4169445" y="1814647"/>
            <a:ext cx="1337818" cy="53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95</a:t>
            </a:r>
            <a:endParaRPr lang="en-US" sz="28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B57341-36F0-44B3-A1CC-C773DBBF09F7}"/>
              </a:ext>
            </a:extLst>
          </p:cNvPr>
          <p:cNvSpPr/>
          <p:nvPr/>
        </p:nvSpPr>
        <p:spPr>
          <a:xfrm>
            <a:off x="4169445" y="2363289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493D28-B6B9-42BF-8508-80F399EC052B}"/>
              </a:ext>
            </a:extLst>
          </p:cNvPr>
          <p:cNvSpPr/>
          <p:nvPr/>
        </p:nvSpPr>
        <p:spPr>
          <a:xfrm>
            <a:off x="4169446" y="2902386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9C0936-89E0-4E23-B064-3FD8BE4B95D0}"/>
              </a:ext>
            </a:extLst>
          </p:cNvPr>
          <p:cNvSpPr/>
          <p:nvPr/>
        </p:nvSpPr>
        <p:spPr>
          <a:xfrm>
            <a:off x="4169446" y="3430899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480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B199DF-4E81-41BA-BC16-16B42D7CC5B6}"/>
              </a:ext>
            </a:extLst>
          </p:cNvPr>
          <p:cNvSpPr/>
          <p:nvPr/>
        </p:nvSpPr>
        <p:spPr>
          <a:xfrm>
            <a:off x="4161224" y="3971983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770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35764C-29C2-4502-9F7A-22213648AA00}"/>
              </a:ext>
            </a:extLst>
          </p:cNvPr>
          <p:cNvSpPr/>
          <p:nvPr/>
        </p:nvSpPr>
        <p:spPr>
          <a:xfrm>
            <a:off x="4169445" y="4510917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420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A36BB4A-AE15-425F-9D16-1D0E46BBCF05}"/>
              </a:ext>
            </a:extLst>
          </p:cNvPr>
          <p:cNvSpPr/>
          <p:nvPr/>
        </p:nvSpPr>
        <p:spPr>
          <a:xfrm>
            <a:off x="4169445" y="5054151"/>
            <a:ext cx="1337818" cy="53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</a:t>
            </a: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90AD46D-4069-416F-9219-315D1821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263" y="728962"/>
            <a:ext cx="6200054" cy="4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3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E1BFA-2801-486E-A37E-F9912293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53" y="256819"/>
            <a:ext cx="9372599" cy="1806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A8669-2CDF-4AA0-B35F-9257F266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52" y="2065013"/>
            <a:ext cx="9372599" cy="35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7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DDFBF3-9229-4B73-9C73-6BCC8D277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656"/>
            <a:ext cx="4137285" cy="495823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35A2F39-FFCF-47E8-BEEE-E4639F1A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030" y="3092774"/>
            <a:ext cx="7495082" cy="509666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any questions ?</a:t>
            </a:r>
            <a:br>
              <a:rPr lang="en-US" sz="8000" dirty="0">
                <a:solidFill>
                  <a:schemeClr val="accent1"/>
                </a:solidFill>
              </a:rPr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90403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845D55-88B7-4932-AA02-9274BECD2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4" y="855290"/>
            <a:ext cx="5361484" cy="4402510"/>
          </a:xfrm>
          <a:prstGeom prst="rect">
            <a:avLst/>
          </a:prstGeom>
        </p:spPr>
      </p:pic>
      <p:pic>
        <p:nvPicPr>
          <p:cNvPr id="1026" name="Picture 2" descr="Gradient descent for linear regression using Golang - Backlog">
            <a:extLst>
              <a:ext uri="{FF2B5EF4-FFF2-40B4-BE49-F238E27FC236}">
                <a16:creationId xmlns:a16="http://schemas.microsoft.com/office/drawing/2014/main" id="{CB475B81-97A3-4C39-9EF1-A067F68E3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248" y="855290"/>
            <a:ext cx="5354810" cy="44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U-Turn 9">
            <a:extLst>
              <a:ext uri="{FF2B5EF4-FFF2-40B4-BE49-F238E27FC236}">
                <a16:creationId xmlns:a16="http://schemas.microsoft.com/office/drawing/2014/main" id="{46EF24BD-3F16-4261-B931-D89794A6B685}"/>
              </a:ext>
            </a:extLst>
          </p:cNvPr>
          <p:cNvSpPr/>
          <p:nvPr/>
        </p:nvSpPr>
        <p:spPr>
          <a:xfrm>
            <a:off x="2878111" y="0"/>
            <a:ext cx="4796852" cy="85241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049B2-DCD7-4309-9D1C-D69F1F63699F}"/>
              </a:ext>
            </a:extLst>
          </p:cNvPr>
          <p:cNvSpPr txBox="1"/>
          <p:nvPr/>
        </p:nvSpPr>
        <p:spPr>
          <a:xfrm>
            <a:off x="407235" y="484521"/>
            <a:ext cx="268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30DE1-D0D4-460A-95DC-50875DFF1899}"/>
              </a:ext>
            </a:extLst>
          </p:cNvPr>
          <p:cNvSpPr txBox="1"/>
          <p:nvPr/>
        </p:nvSpPr>
        <p:spPr>
          <a:xfrm>
            <a:off x="7674963" y="483084"/>
            <a:ext cx="268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92034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BFCA1D-0825-483C-B91E-89FFF38FC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5" y="509665"/>
            <a:ext cx="6199348" cy="4649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2FA2A7-CDBB-4F1B-A67B-0516DB555CDC}"/>
              </a:ext>
            </a:extLst>
          </p:cNvPr>
          <p:cNvSpPr txBox="1"/>
          <p:nvPr/>
        </p:nvSpPr>
        <p:spPr>
          <a:xfrm>
            <a:off x="6715592" y="375385"/>
            <a:ext cx="464695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First, we determine the values of θ, and then we gradually reduce those values until we reach the lowest value of the Cost function “J”.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4FA1D-C20B-4BD8-B1D2-12B234C12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92" y="1833104"/>
            <a:ext cx="4646951" cy="3326072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2668B1AC-54ED-4218-AD08-28A8C2393CFF}"/>
              </a:ext>
            </a:extLst>
          </p:cNvPr>
          <p:cNvSpPr/>
          <p:nvPr/>
        </p:nvSpPr>
        <p:spPr>
          <a:xfrm>
            <a:off x="1558977" y="659567"/>
            <a:ext cx="1543987" cy="764499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AA0DB-B85C-4C88-831E-C9E8A65068C4}"/>
              </a:ext>
            </a:extLst>
          </p:cNvPr>
          <p:cNvSpPr txBox="1"/>
          <p:nvPr/>
        </p:nvSpPr>
        <p:spPr>
          <a:xfrm>
            <a:off x="1184224" y="1424066"/>
            <a:ext cx="173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Maximum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23210-A737-47D3-ADFD-8D164325FE88}"/>
              </a:ext>
            </a:extLst>
          </p:cNvPr>
          <p:cNvSpPr txBox="1"/>
          <p:nvPr/>
        </p:nvSpPr>
        <p:spPr>
          <a:xfrm>
            <a:off x="509667" y="2292610"/>
            <a:ext cx="173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Maximum</a:t>
            </a: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3C46DFE7-C131-4F4D-8DB7-C44F65372E08}"/>
              </a:ext>
            </a:extLst>
          </p:cNvPr>
          <p:cNvSpPr/>
          <p:nvPr/>
        </p:nvSpPr>
        <p:spPr>
          <a:xfrm>
            <a:off x="2038664" y="1833105"/>
            <a:ext cx="1543987" cy="745204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01A84FB9-C2D8-445E-BE41-B2427527A901}"/>
              </a:ext>
            </a:extLst>
          </p:cNvPr>
          <p:cNvSpPr/>
          <p:nvPr/>
        </p:nvSpPr>
        <p:spPr>
          <a:xfrm>
            <a:off x="3052997" y="4047344"/>
            <a:ext cx="1319133" cy="745204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88CBB-49E2-49F8-92EA-992A0A131FC0}"/>
              </a:ext>
            </a:extLst>
          </p:cNvPr>
          <p:cNvSpPr txBox="1"/>
          <p:nvPr/>
        </p:nvSpPr>
        <p:spPr>
          <a:xfrm>
            <a:off x="2454182" y="3678012"/>
            <a:ext cx="173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Minimum</a:t>
            </a:r>
          </a:p>
        </p:txBody>
      </p:sp>
      <p:sp>
        <p:nvSpPr>
          <p:cNvPr id="23" name="Arrow: Curved Up 22">
            <a:extLst>
              <a:ext uri="{FF2B5EF4-FFF2-40B4-BE49-F238E27FC236}">
                <a16:creationId xmlns:a16="http://schemas.microsoft.com/office/drawing/2014/main" id="{201BF83A-A489-48B4-A9DC-1FD5DBF5DEB9}"/>
              </a:ext>
            </a:extLst>
          </p:cNvPr>
          <p:cNvSpPr/>
          <p:nvPr/>
        </p:nvSpPr>
        <p:spPr>
          <a:xfrm>
            <a:off x="1379097" y="3368407"/>
            <a:ext cx="1319133" cy="745204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13CF2-F6E4-43F4-B8AF-098D43D2EC16}"/>
              </a:ext>
            </a:extLst>
          </p:cNvPr>
          <p:cNvSpPr txBox="1"/>
          <p:nvPr/>
        </p:nvSpPr>
        <p:spPr>
          <a:xfrm>
            <a:off x="289812" y="3059668"/>
            <a:ext cx="173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Minimum</a:t>
            </a:r>
          </a:p>
        </p:txBody>
      </p: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BE5CC5E0-573F-45CE-87D9-71BEF472390B}"/>
              </a:ext>
            </a:extLst>
          </p:cNvPr>
          <p:cNvSpPr/>
          <p:nvPr/>
        </p:nvSpPr>
        <p:spPr>
          <a:xfrm rot="6700415">
            <a:off x="4444376" y="1735995"/>
            <a:ext cx="806875" cy="1885978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C7F794-AF4F-4CA2-874D-E91B64B504CB}"/>
              </a:ext>
            </a:extLst>
          </p:cNvPr>
          <p:cNvSpPr txBox="1"/>
          <p:nvPr/>
        </p:nvSpPr>
        <p:spPr>
          <a:xfrm>
            <a:off x="4991726" y="3455838"/>
            <a:ext cx="172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Saddle Point</a:t>
            </a:r>
          </a:p>
        </p:txBody>
      </p:sp>
    </p:spTree>
    <p:extLst>
      <p:ext uri="{BB962C8B-B14F-4D97-AF65-F5344CB8AC3E}">
        <p14:creationId xmlns:p14="http://schemas.microsoft.com/office/powerpoint/2010/main" val="223575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D6B96C-4453-4E60-B065-71AEEDD2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80" y="3087974"/>
            <a:ext cx="7620000" cy="2456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C62E7-B1C0-49D0-AE0C-BA837551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80" y="200962"/>
            <a:ext cx="7620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3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02E3-FC1C-4038-A3A6-8A7F8E35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57" y="220514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local and global points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3DC0F-6CB9-4AE5-ADC2-F9B9167848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13" y="1414198"/>
            <a:ext cx="8496887" cy="4029603"/>
          </a:xfrm>
        </p:spPr>
      </p:pic>
    </p:spTree>
    <p:extLst>
      <p:ext uri="{BB962C8B-B14F-4D97-AF65-F5344CB8AC3E}">
        <p14:creationId xmlns:p14="http://schemas.microsoft.com/office/powerpoint/2010/main" val="346423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E02F-E40D-454A-897F-84AF86DF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3769"/>
            <a:ext cx="10396882" cy="791307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Gradient Descent Equation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1D2EFF-94A8-4E7D-B2C5-B6B30DC108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7684" y="1172078"/>
            <a:ext cx="5986508" cy="2083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11028-5D78-426A-BDB3-4FEDB6786E11}"/>
              </a:ext>
            </a:extLst>
          </p:cNvPr>
          <p:cNvSpPr txBox="1"/>
          <p:nvPr/>
        </p:nvSpPr>
        <p:spPr>
          <a:xfrm>
            <a:off x="6274192" y="1055076"/>
            <a:ext cx="54019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The sign “ := “ makes overwrite for the left value with the right value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The symbol “ α ” is the learning rate, if it increases, the steps will be faster (and less accurate), and if it is less, it will be slower but more accurate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What to the right of the alpha is a partial derivative of the function with respect to theta</a:t>
            </a:r>
            <a:endParaRPr lang="ar-EG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ar-EG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Both equations run together in parallel, and are repeated together once for </a:t>
            </a:r>
            <a:r>
              <a:rPr lang="el-GR" sz="2000" b="1" dirty="0">
                <a:effectLst/>
                <a:latin typeface="Arial" panose="020B0604020202020204" pitchFamily="34" charset="0"/>
              </a:rPr>
              <a:t>θ</a:t>
            </a:r>
            <a:r>
              <a:rPr lang="en-US" sz="1400" dirty="0"/>
              <a:t>0</a:t>
            </a:r>
            <a:r>
              <a:rPr lang="en-US" sz="2000" dirty="0"/>
              <a:t> and the other for </a:t>
            </a:r>
            <a:r>
              <a:rPr lang="el-GR" sz="2000" b="1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sz="1400" dirty="0"/>
              <a:t>1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176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BE35-691F-4A7F-A50A-E89F0A7DD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832316" cy="1151965"/>
          </a:xfrm>
        </p:spPr>
        <p:txBody>
          <a:bodyPr>
            <a:normAutofit/>
          </a:bodyPr>
          <a:lstStyle/>
          <a:p>
            <a:r>
              <a:rPr lang="en-US" sz="4800" dirty="0"/>
              <a:t>Idea :-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1531403-24FC-4824-B6F9-075F3936A7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10582422" cy="1748948"/>
          </a:xfrm>
        </p:spPr>
        <p:txBody>
          <a:bodyPr>
            <a:normAutofit/>
          </a:bodyPr>
          <a:lstStyle/>
          <a:p>
            <a:r>
              <a:rPr lang="en-US" dirty="0"/>
              <a:t>When we reach the global minimum value, the differential value is 0 </a:t>
            </a:r>
            <a:endParaRPr lang="ar-EG" dirty="0"/>
          </a:p>
          <a:p>
            <a:r>
              <a:rPr lang="en-US" dirty="0"/>
              <a:t>The lower the slope, the lower the differential value, so when the minimum value is</a:t>
            </a:r>
            <a:r>
              <a:rPr lang="ar-EG" dirty="0"/>
              <a:t> </a:t>
            </a:r>
            <a:r>
              <a:rPr lang="en-US" dirty="0"/>
              <a:t>reached, the slope is 0, and therefore the differential is 0</a:t>
            </a:r>
            <a:endParaRPr lang="ar-E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1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879812-5681-4A6A-AD8A-CA6371AC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26" y="164892"/>
            <a:ext cx="5852483" cy="5161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35D42-BF98-4506-9C9E-E05D50FB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809" y="164892"/>
            <a:ext cx="5272866" cy="51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6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D234-47F4-4830-AB47-69D6B743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Gradient Descent Equation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DB23B-B04A-4F9C-A9F2-3D63D332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96346"/>
            <a:ext cx="10396881" cy="29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92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768</TotalTime>
  <Words>353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Impact</vt:lpstr>
      <vt:lpstr>Wingdings</vt:lpstr>
      <vt:lpstr>Main Event</vt:lpstr>
      <vt:lpstr>Gradient Descent</vt:lpstr>
      <vt:lpstr>PowerPoint Presentation</vt:lpstr>
      <vt:lpstr>PowerPoint Presentation</vt:lpstr>
      <vt:lpstr>PowerPoint Presentation</vt:lpstr>
      <vt:lpstr>local and global points</vt:lpstr>
      <vt:lpstr>Gradient Descent Equation</vt:lpstr>
      <vt:lpstr>Idea :-</vt:lpstr>
      <vt:lpstr>PowerPoint Presentation</vt:lpstr>
      <vt:lpstr>Gradient Descent Equation</vt:lpstr>
      <vt:lpstr>Alpha value</vt:lpstr>
      <vt:lpstr>Practical example</vt:lpstr>
      <vt:lpstr>PowerPoint Presentation</vt:lpstr>
      <vt:lpstr>PowerPoint Presentation</vt:lpstr>
      <vt:lpstr>PowerPoint Presentation</vt:lpstr>
      <vt:lpstr>any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</dc:title>
  <dc:creator>Mahmoud Ragab</dc:creator>
  <cp:lastModifiedBy>Mahmoud Ragab</cp:lastModifiedBy>
  <cp:revision>5</cp:revision>
  <dcterms:created xsi:type="dcterms:W3CDTF">2022-01-29T18:49:23Z</dcterms:created>
  <dcterms:modified xsi:type="dcterms:W3CDTF">2022-01-31T16:53:58Z</dcterms:modified>
</cp:coreProperties>
</file>